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389"/>
    <a:srgbClr val="929292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34"/>
    <p:restoredTop sz="94715"/>
  </p:normalViewPr>
  <p:slideViewPr>
    <p:cSldViewPr snapToGrid="0">
      <p:cViewPr>
        <p:scale>
          <a:sx n="90" d="100"/>
          <a:sy n="90" d="100"/>
        </p:scale>
        <p:origin x="392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0681991-4CD1-9080-CC40-A51E96A1EA8C}"/>
              </a:ext>
            </a:extLst>
          </p:cNvPr>
          <p:cNvSpPr/>
          <p:nvPr/>
        </p:nvSpPr>
        <p:spPr>
          <a:xfrm>
            <a:off x="2367997" y="1064073"/>
            <a:ext cx="3150396" cy="500138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La participation de l’État à l’économie peut suivre deux idéologies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83A91E-F8C5-1077-5591-E9AB19F86625}"/>
              </a:ext>
            </a:extLst>
          </p:cNvPr>
          <p:cNvSpPr txBox="1"/>
          <p:nvPr/>
        </p:nvSpPr>
        <p:spPr>
          <a:xfrm>
            <a:off x="1583500" y="467938"/>
            <a:ext cx="41114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L’intervention de l’État dans l’économie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1FCEEB7-AEEE-81F1-B5AB-60F47D53939F}"/>
              </a:ext>
            </a:extLst>
          </p:cNvPr>
          <p:cNvSpPr/>
          <p:nvPr/>
        </p:nvSpPr>
        <p:spPr>
          <a:xfrm>
            <a:off x="1518796" y="2187483"/>
            <a:ext cx="2329674" cy="667276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État gendarme (libéral)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100" dirty="0">
                <a:latin typeface="Open Sans" pitchFamily="2" charset="0"/>
              </a:rPr>
              <a:t>Intervention minimale de l’État (police, justice, défense).</a:t>
            </a:r>
            <a:endParaRPr lang="fr-FR" sz="1200" dirty="0">
              <a:latin typeface="Open Sans" pitchFamily="2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9F6D766-7FA4-2CA0-8C8A-7B7F162876AE}"/>
              </a:ext>
            </a:extLst>
          </p:cNvPr>
          <p:cNvSpPr/>
          <p:nvPr/>
        </p:nvSpPr>
        <p:spPr>
          <a:xfrm>
            <a:off x="4042114" y="2190605"/>
            <a:ext cx="2435692" cy="684302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État-providence (interventionniste)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100" dirty="0">
                <a:latin typeface="Open Sans" pitchFamily="2" charset="0"/>
              </a:rPr>
              <a:t>Intervention importante de l’État.</a:t>
            </a:r>
          </a:p>
        </p:txBody>
      </p:sp>
      <p:cxnSp>
        <p:nvCxnSpPr>
          <p:cNvPr id="12" name="Connecteur en angle 11">
            <a:extLst>
              <a:ext uri="{FF2B5EF4-FFF2-40B4-BE49-F238E27FC236}">
                <a16:creationId xmlns:a16="http://schemas.microsoft.com/office/drawing/2014/main" id="{44FDC269-EEEA-A994-492E-B0B67B7E74D1}"/>
              </a:ext>
            </a:extLst>
          </p:cNvPr>
          <p:cNvCxnSpPr>
            <a:cxnSpLocks/>
            <a:stCxn id="10" idx="0"/>
            <a:endCxn id="8" idx="0"/>
          </p:cNvCxnSpPr>
          <p:nvPr/>
        </p:nvCxnSpPr>
        <p:spPr>
          <a:xfrm rot="16200000" flipV="1">
            <a:off x="3970236" y="900880"/>
            <a:ext cx="3122" cy="2576327"/>
          </a:xfrm>
          <a:prstGeom prst="bentConnector3">
            <a:avLst>
              <a:gd name="adj1" fmla="val 11896861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>
            <a:extLst>
              <a:ext uri="{FF2B5EF4-FFF2-40B4-BE49-F238E27FC236}">
                <a16:creationId xmlns:a16="http://schemas.microsoft.com/office/drawing/2014/main" id="{D16F148B-33F2-F223-1918-240A9A1556B0}"/>
              </a:ext>
            </a:extLst>
          </p:cNvPr>
          <p:cNvCxnSpPr>
            <a:cxnSpLocks/>
          </p:cNvCxnSpPr>
          <p:nvPr/>
        </p:nvCxnSpPr>
        <p:spPr>
          <a:xfrm>
            <a:off x="3943195" y="1564211"/>
            <a:ext cx="0" cy="257714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Rectangle : coins arrondis 124">
            <a:extLst>
              <a:ext uri="{FF2B5EF4-FFF2-40B4-BE49-F238E27FC236}">
                <a16:creationId xmlns:a16="http://schemas.microsoft.com/office/drawing/2014/main" id="{38B61BC7-9A1B-4345-F402-5DB4C7D62BB9}"/>
              </a:ext>
            </a:extLst>
          </p:cNvPr>
          <p:cNvSpPr/>
          <p:nvPr/>
        </p:nvSpPr>
        <p:spPr>
          <a:xfrm>
            <a:off x="5103393" y="4330666"/>
            <a:ext cx="1273032" cy="684302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Production de services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Ex : SNCF</a:t>
            </a:r>
            <a:endParaRPr lang="fr-FR" sz="1200" dirty="0">
              <a:latin typeface="Open Sans" pitchFamily="2" charset="0"/>
            </a:endParaRPr>
          </a:p>
        </p:txBody>
      </p:sp>
      <p:sp>
        <p:nvSpPr>
          <p:cNvPr id="143" name="Rectangle : coins arrondis 142">
            <a:extLst>
              <a:ext uri="{FF2B5EF4-FFF2-40B4-BE49-F238E27FC236}">
                <a16:creationId xmlns:a16="http://schemas.microsoft.com/office/drawing/2014/main" id="{BD51712A-959C-48DF-3CE9-53C07DE0E47B}"/>
              </a:ext>
            </a:extLst>
          </p:cNvPr>
          <p:cNvSpPr/>
          <p:nvPr/>
        </p:nvSpPr>
        <p:spPr>
          <a:xfrm>
            <a:off x="624610" y="4339179"/>
            <a:ext cx="2172620" cy="667276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Régulation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Ex : politique budgétaire pour réduire le déficit public</a:t>
            </a:r>
            <a:endParaRPr lang="fr-FR" sz="1200" dirty="0">
              <a:latin typeface="Open Sans" pitchFamily="2" charset="0"/>
            </a:endParaRPr>
          </a:p>
        </p:txBody>
      </p:sp>
      <p:sp>
        <p:nvSpPr>
          <p:cNvPr id="149" name="Rectangle : coins arrondis 148">
            <a:extLst>
              <a:ext uri="{FF2B5EF4-FFF2-40B4-BE49-F238E27FC236}">
                <a16:creationId xmlns:a16="http://schemas.microsoft.com/office/drawing/2014/main" id="{15D48580-51C5-18ED-090C-C811BB0CFBD5}"/>
              </a:ext>
            </a:extLst>
          </p:cNvPr>
          <p:cNvSpPr/>
          <p:nvPr/>
        </p:nvSpPr>
        <p:spPr>
          <a:xfrm>
            <a:off x="2963488" y="4345331"/>
            <a:ext cx="1973647" cy="667276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Redistribution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Ex : mise en place de la Sécurité sociale en 1945</a:t>
            </a:r>
            <a:endParaRPr lang="fr-FR" sz="1200" dirty="0">
              <a:latin typeface="Open Sans" pitchFamily="2" charset="0"/>
            </a:endParaRPr>
          </a:p>
        </p:txBody>
      </p:sp>
      <p:sp>
        <p:nvSpPr>
          <p:cNvPr id="153" name="Rectangle : coins arrondis 152">
            <a:extLst>
              <a:ext uri="{FF2B5EF4-FFF2-40B4-BE49-F238E27FC236}">
                <a16:creationId xmlns:a16="http://schemas.microsoft.com/office/drawing/2014/main" id="{E8BDC87A-CFF8-98BC-5454-F35AD711EFC3}"/>
              </a:ext>
            </a:extLst>
          </p:cNvPr>
          <p:cNvSpPr/>
          <p:nvPr/>
        </p:nvSpPr>
        <p:spPr>
          <a:xfrm>
            <a:off x="2367997" y="3223565"/>
            <a:ext cx="3150396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fonctions de l’État-providence</a:t>
            </a:r>
          </a:p>
        </p:txBody>
      </p:sp>
      <p:cxnSp>
        <p:nvCxnSpPr>
          <p:cNvPr id="203" name="Connecteur droit avec flèche 202">
            <a:extLst>
              <a:ext uri="{FF2B5EF4-FFF2-40B4-BE49-F238E27FC236}">
                <a16:creationId xmlns:a16="http://schemas.microsoft.com/office/drawing/2014/main" id="{360F55FF-D494-5BED-51F5-44A33512C9BF}"/>
              </a:ext>
            </a:extLst>
          </p:cNvPr>
          <p:cNvCxnSpPr>
            <a:cxnSpLocks/>
            <a:stCxn id="153" idx="2"/>
            <a:endCxn id="149" idx="0"/>
          </p:cNvCxnSpPr>
          <p:nvPr/>
        </p:nvCxnSpPr>
        <p:spPr>
          <a:xfrm>
            <a:off x="3943195" y="3516270"/>
            <a:ext cx="7117" cy="829061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Connecteur en angle 203">
            <a:extLst>
              <a:ext uri="{FF2B5EF4-FFF2-40B4-BE49-F238E27FC236}">
                <a16:creationId xmlns:a16="http://schemas.microsoft.com/office/drawing/2014/main" id="{29616707-E9DB-8F6D-2921-2AA7ACF39E49}"/>
              </a:ext>
            </a:extLst>
          </p:cNvPr>
          <p:cNvCxnSpPr>
            <a:cxnSpLocks/>
            <a:stCxn id="125" idx="0"/>
            <a:endCxn id="143" idx="0"/>
          </p:cNvCxnSpPr>
          <p:nvPr/>
        </p:nvCxnSpPr>
        <p:spPr>
          <a:xfrm rot="16200000" flipH="1" flipV="1">
            <a:off x="3721158" y="2320427"/>
            <a:ext cx="8513" cy="4028989"/>
          </a:xfrm>
          <a:prstGeom prst="bentConnector3">
            <a:avLst>
              <a:gd name="adj1" fmla="val -5584776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 : coins arrondis 48">
            <a:extLst>
              <a:ext uri="{FF2B5EF4-FFF2-40B4-BE49-F238E27FC236}">
                <a16:creationId xmlns:a16="http://schemas.microsoft.com/office/drawing/2014/main" id="{61D38E4E-C964-8A7B-A917-06D65199A4A0}"/>
              </a:ext>
            </a:extLst>
          </p:cNvPr>
          <p:cNvSpPr/>
          <p:nvPr/>
        </p:nvSpPr>
        <p:spPr>
          <a:xfrm>
            <a:off x="2916445" y="6445531"/>
            <a:ext cx="2395307" cy="854561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Ses dépenses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(services publics, Sécurité sociale, politiques économiques, subventions d’entreprises...)</a:t>
            </a:r>
            <a:endParaRPr lang="fr-FR" sz="1200" dirty="0">
              <a:latin typeface="Open Sans" pitchFamily="2" charset="0"/>
            </a:endParaRP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7BA64FEC-DA16-B998-7179-40FC41C7A76D}"/>
              </a:ext>
            </a:extLst>
          </p:cNvPr>
          <p:cNvSpPr/>
          <p:nvPr/>
        </p:nvSpPr>
        <p:spPr>
          <a:xfrm>
            <a:off x="624610" y="6445532"/>
            <a:ext cx="2059023" cy="854561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Ses ressources </a:t>
            </a:r>
            <a:r>
              <a:rPr lang="fr-FR" sz="1100" dirty="0">
                <a:latin typeface="Open Sans" pitchFamily="2" charset="0"/>
              </a:rPr>
              <a:t>(prélèvements obligatoires : taxes, impôts et cotisations sociales)</a:t>
            </a:r>
            <a:endParaRPr lang="fr-FR" sz="1200" dirty="0">
              <a:latin typeface="Open Sans" pitchFamily="2" charset="0"/>
            </a:endParaRPr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8B902A8E-F172-0E9C-D04A-2CCD88658C83}"/>
              </a:ext>
            </a:extLst>
          </p:cNvPr>
          <p:cNvSpPr/>
          <p:nvPr/>
        </p:nvSpPr>
        <p:spPr>
          <a:xfrm>
            <a:off x="5548710" y="6470430"/>
            <a:ext cx="827715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Déficit et dettes</a:t>
            </a:r>
            <a:endParaRPr lang="fr-FR" sz="1200" dirty="0">
              <a:latin typeface="Open Sans" pitchFamily="2" charset="0"/>
            </a:endParaRPr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0C09F18A-8BC5-DFE8-DFB4-EB42E79576DA}"/>
              </a:ext>
            </a:extLst>
          </p:cNvPr>
          <p:cNvSpPr/>
          <p:nvPr/>
        </p:nvSpPr>
        <p:spPr>
          <a:xfrm>
            <a:off x="2201612" y="5417408"/>
            <a:ext cx="3497399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ressources et les dépenses de l’État</a:t>
            </a:r>
          </a:p>
        </p:txBody>
      </p: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64145515-B29A-C27F-25C3-EB1E02D977F6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3950312" y="5710113"/>
            <a:ext cx="0" cy="735418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en angle 53">
            <a:extLst>
              <a:ext uri="{FF2B5EF4-FFF2-40B4-BE49-F238E27FC236}">
                <a16:creationId xmlns:a16="http://schemas.microsoft.com/office/drawing/2014/main" id="{DB386F0F-3DCA-8C39-2AAA-273DB91E9746}"/>
              </a:ext>
            </a:extLst>
          </p:cNvPr>
          <p:cNvCxnSpPr>
            <a:cxnSpLocks/>
            <a:stCxn id="51" idx="0"/>
            <a:endCxn id="50" idx="0"/>
          </p:cNvCxnSpPr>
          <p:nvPr/>
        </p:nvCxnSpPr>
        <p:spPr>
          <a:xfrm rot="16200000" flipV="1">
            <a:off x="3795896" y="4303758"/>
            <a:ext cx="24898" cy="4308446"/>
          </a:xfrm>
          <a:prstGeom prst="bentConnector3">
            <a:avLst>
              <a:gd name="adj1" fmla="val 1783268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2B3B546E-204A-3C73-0B18-300428499961}"/>
              </a:ext>
            </a:extLst>
          </p:cNvPr>
          <p:cNvSpPr/>
          <p:nvPr/>
        </p:nvSpPr>
        <p:spPr>
          <a:xfrm>
            <a:off x="2367997" y="7782746"/>
            <a:ext cx="3150396" cy="500138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Deux exemples concrets de participation de l’État à l’économie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B98B0856-99D4-0F36-23F8-52E845572CFA}"/>
              </a:ext>
            </a:extLst>
          </p:cNvPr>
          <p:cNvSpPr/>
          <p:nvPr/>
        </p:nvSpPr>
        <p:spPr>
          <a:xfrm>
            <a:off x="621148" y="8905103"/>
            <a:ext cx="3745580" cy="854561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L’État employeur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L’État emploie 5,7 millions de personnes (fonctionnaires, contractuels...) sur environ </a:t>
            </a:r>
            <a:br>
              <a:rPr lang="fr-FR" sz="1100" dirty="0">
                <a:latin typeface="Open Sans" pitchFamily="2" charset="0"/>
              </a:rPr>
            </a:br>
            <a:r>
              <a:rPr lang="fr-FR" sz="1100" dirty="0">
                <a:latin typeface="Open Sans" pitchFamily="2" charset="0"/>
              </a:rPr>
              <a:t>30 millions d’actifs, soit environ 2 personnes sur 10.</a:t>
            </a:r>
            <a:endParaRPr lang="fr-FR" sz="1200" dirty="0">
              <a:latin typeface="Open Sans" pitchFamily="2" charset="0"/>
            </a:endParaRPr>
          </a:p>
        </p:txBody>
      </p:sp>
      <p:sp>
        <p:nvSpPr>
          <p:cNvPr id="66" name="Rectangle : coins arrondis 65">
            <a:extLst>
              <a:ext uri="{FF2B5EF4-FFF2-40B4-BE49-F238E27FC236}">
                <a16:creationId xmlns:a16="http://schemas.microsoft.com/office/drawing/2014/main" id="{4A6CB2AD-D0B1-DB65-173B-66EDB01C0793}"/>
              </a:ext>
            </a:extLst>
          </p:cNvPr>
          <p:cNvSpPr/>
          <p:nvPr/>
        </p:nvSpPr>
        <p:spPr>
          <a:xfrm>
            <a:off x="4621575" y="8899985"/>
            <a:ext cx="1754850" cy="667276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L’État producteur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Ex : SNCF, entreprise publique</a:t>
            </a:r>
          </a:p>
        </p:txBody>
      </p:sp>
      <p:cxnSp>
        <p:nvCxnSpPr>
          <p:cNvPr id="67" name="Connecteur en angle 66">
            <a:extLst>
              <a:ext uri="{FF2B5EF4-FFF2-40B4-BE49-F238E27FC236}">
                <a16:creationId xmlns:a16="http://schemas.microsoft.com/office/drawing/2014/main" id="{C4125837-C5D0-E8D0-291F-3BAB097035DE}"/>
              </a:ext>
            </a:extLst>
          </p:cNvPr>
          <p:cNvCxnSpPr>
            <a:cxnSpLocks/>
            <a:stCxn id="66" idx="0"/>
            <a:endCxn id="65" idx="0"/>
          </p:cNvCxnSpPr>
          <p:nvPr/>
        </p:nvCxnSpPr>
        <p:spPr>
          <a:xfrm rot="16200000" flipH="1" flipV="1">
            <a:off x="3993910" y="7400013"/>
            <a:ext cx="5118" cy="3005062"/>
          </a:xfrm>
          <a:prstGeom prst="bentConnector3">
            <a:avLst>
              <a:gd name="adj1" fmla="val -6991168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1C7D61ED-FC7D-2A09-6956-51580B91C592}"/>
              </a:ext>
            </a:extLst>
          </p:cNvPr>
          <p:cNvCxnSpPr>
            <a:cxnSpLocks/>
          </p:cNvCxnSpPr>
          <p:nvPr/>
        </p:nvCxnSpPr>
        <p:spPr>
          <a:xfrm>
            <a:off x="3955748" y="8282884"/>
            <a:ext cx="0" cy="257714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2C39D38F-4F6D-B602-336C-05A3EC9DB357}"/>
              </a:ext>
            </a:extLst>
          </p:cNvPr>
          <p:cNvSpPr/>
          <p:nvPr/>
        </p:nvSpPr>
        <p:spPr>
          <a:xfrm>
            <a:off x="4621574" y="9867297"/>
            <a:ext cx="1754851" cy="462260"/>
          </a:xfrm>
          <a:prstGeom prst="roundRect">
            <a:avLst>
              <a:gd name="adj" fmla="val 16330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Existence de monopoles publics</a:t>
            </a:r>
          </a:p>
        </p:txBody>
      </p: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D4C5434A-42F2-58A0-3707-16AEEAC2F731}"/>
              </a:ext>
            </a:extLst>
          </p:cNvPr>
          <p:cNvCxnSpPr>
            <a:cxnSpLocks/>
            <a:stCxn id="66" idx="2"/>
            <a:endCxn id="69" idx="0"/>
          </p:cNvCxnSpPr>
          <p:nvPr/>
        </p:nvCxnSpPr>
        <p:spPr>
          <a:xfrm>
            <a:off x="5499000" y="9567261"/>
            <a:ext cx="0" cy="300036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en angle 81">
            <a:extLst>
              <a:ext uri="{FF2B5EF4-FFF2-40B4-BE49-F238E27FC236}">
                <a16:creationId xmlns:a16="http://schemas.microsoft.com/office/drawing/2014/main" id="{C43B3394-E365-477B-EBAC-0C8C51A1949F}"/>
              </a:ext>
            </a:extLst>
          </p:cNvPr>
          <p:cNvCxnSpPr>
            <a:cxnSpLocks/>
            <a:stCxn id="10" idx="3"/>
            <a:endCxn id="153" idx="3"/>
          </p:cNvCxnSpPr>
          <p:nvPr/>
        </p:nvCxnSpPr>
        <p:spPr>
          <a:xfrm flipH="1">
            <a:off x="5518393" y="2532756"/>
            <a:ext cx="959413" cy="837162"/>
          </a:xfrm>
          <a:prstGeom prst="bentConnector3">
            <a:avLst>
              <a:gd name="adj1" fmla="val -43510"/>
            </a:avLst>
          </a:prstGeom>
          <a:ln w="31750">
            <a:solidFill>
              <a:srgbClr val="929292"/>
            </a:solidFill>
            <a:prstDash val="sysDot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en angle 88">
            <a:extLst>
              <a:ext uri="{FF2B5EF4-FFF2-40B4-BE49-F238E27FC236}">
                <a16:creationId xmlns:a16="http://schemas.microsoft.com/office/drawing/2014/main" id="{C44406A1-C3A8-A213-4DB3-1971F71A15E9}"/>
              </a:ext>
            </a:extLst>
          </p:cNvPr>
          <p:cNvCxnSpPr>
            <a:cxnSpLocks/>
            <a:stCxn id="125" idx="3"/>
            <a:endCxn id="66" idx="3"/>
          </p:cNvCxnSpPr>
          <p:nvPr/>
        </p:nvCxnSpPr>
        <p:spPr>
          <a:xfrm>
            <a:off x="6376425" y="4672817"/>
            <a:ext cx="12700" cy="4560806"/>
          </a:xfrm>
          <a:prstGeom prst="bentConnector3">
            <a:avLst>
              <a:gd name="adj1" fmla="val 3991307"/>
            </a:avLst>
          </a:prstGeom>
          <a:ln w="31750">
            <a:solidFill>
              <a:srgbClr val="929292"/>
            </a:solidFill>
            <a:prstDash val="sysDot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en angle 94">
            <a:extLst>
              <a:ext uri="{FF2B5EF4-FFF2-40B4-BE49-F238E27FC236}">
                <a16:creationId xmlns:a16="http://schemas.microsoft.com/office/drawing/2014/main" id="{72EE4A8D-30E6-622C-8AA1-EBE0C6E30C32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3943195" y="7324991"/>
            <a:ext cx="0" cy="457755"/>
          </a:xfrm>
          <a:prstGeom prst="straightConnector1">
            <a:avLst/>
          </a:prstGeom>
          <a:ln w="31750">
            <a:solidFill>
              <a:srgbClr val="929292"/>
            </a:solidFill>
            <a:prstDash val="sysDot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2879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160</Words>
  <Application>Microsoft Macintosh PowerPoint</Application>
  <PresentationFormat>Personnalisé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13</cp:revision>
  <dcterms:created xsi:type="dcterms:W3CDTF">2024-05-15T14:38:44Z</dcterms:created>
  <dcterms:modified xsi:type="dcterms:W3CDTF">2024-05-17T09:36:39Z</dcterms:modified>
</cp:coreProperties>
</file>